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2" r:id="rId7"/>
    <p:sldId id="266" r:id="rId8"/>
    <p:sldId id="263" r:id="rId9"/>
    <p:sldId id="265" r:id="rId10"/>
    <p:sldId id="267" r:id="rId11"/>
    <p:sldId id="264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092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038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85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530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32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865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9730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218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97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54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17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191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03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56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4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430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2306C-4CD2-4C51-A59A-11DA997527D4}" type="datetimeFigureOut">
              <a:rPr lang="hr-HR" smtClean="0"/>
              <a:t>31.1.2025.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3EA511-9DAD-4F30-9472-2FA9C667702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32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Školski preventivni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BORBA PROTIV OVISNOSTI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966"/>
            <a:ext cx="3545312" cy="2127187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1507067" y="350739"/>
            <a:ext cx="2907957" cy="2248930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10" y="3075791"/>
            <a:ext cx="3540338" cy="2656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23B4A9-0D9F-797C-9B82-50E5FE434EC6}"/>
              </a:ext>
            </a:extLst>
          </p:cNvPr>
          <p:cNvSpPr txBox="1"/>
          <p:nvPr/>
        </p:nvSpPr>
        <p:spPr>
          <a:xfrm>
            <a:off x="6909758" y="5502000"/>
            <a:ext cx="295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Pedagoginja</a:t>
            </a:r>
            <a:r>
              <a:rPr lang="en-US" dirty="0"/>
              <a:t>: Jelena Matas</a:t>
            </a:r>
          </a:p>
        </p:txBody>
      </p:sp>
    </p:spTree>
    <p:extLst>
      <p:ext uri="{BB962C8B-B14F-4D97-AF65-F5344CB8AC3E}">
        <p14:creationId xmlns:p14="http://schemas.microsoft.com/office/powerpoint/2010/main" val="1569413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Pušenje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19" y="1260389"/>
            <a:ext cx="8921578" cy="5058033"/>
          </a:xfrm>
        </p:spPr>
        <p:txBody>
          <a:bodyPr>
            <a:normAutofit/>
          </a:bodyPr>
          <a:lstStyle/>
          <a:p>
            <a:r>
              <a:rPr lang="hr-HR" dirty="0"/>
              <a:t>Pušenje se smatra vodećim uzrokom smrtnosti u svijetu</a:t>
            </a:r>
          </a:p>
          <a:p>
            <a:r>
              <a:rPr lang="hr-HR" dirty="0"/>
              <a:t> Svjetska zdravstvena organizacija procjenjuje kako duhan svake godine ubije oko šest milijuna ljudi, odnosno, jednu osobu svakih šest sekundi</a:t>
            </a:r>
          </a:p>
          <a:p>
            <a:r>
              <a:rPr lang="hr-HR" dirty="0"/>
              <a:t>Među 4000 kemikalija koje su sastojci duhanskog dima za više od 70 je dokazano da imaju karcinogeno djelovanje (katran). Podražajno, toksično, </a:t>
            </a:r>
            <a:r>
              <a:rPr lang="hr-HR" dirty="0" err="1"/>
              <a:t>psihoaktivno</a:t>
            </a:r>
            <a:r>
              <a:rPr lang="hr-HR" dirty="0"/>
              <a:t>, termičko i na razvoj ovisnosti modificirajuće djelovanje dokazano je u daljnjih 250 supstanci.</a:t>
            </a:r>
          </a:p>
          <a:p>
            <a:r>
              <a:rPr lang="hr-HR" dirty="0"/>
              <a:t> Nikotin iz duhanskog dima osnovna je tvar koja izaziva ovisnost, a zbog svoje se toksičnosti u prošlosti rabio kao insekticid.</a:t>
            </a:r>
          </a:p>
          <a:p>
            <a:endParaRPr lang="hr-HR" dirty="0"/>
          </a:p>
          <a:p>
            <a:r>
              <a:rPr lang="hr-HR" dirty="0"/>
              <a:t>Pušenje u prosjeku skraćuje život za 10 godina, ne pošteđujući praktički nijedan organski sustav.</a:t>
            </a:r>
          </a:p>
          <a:p>
            <a:endParaRPr lang="hr-HR" dirty="0"/>
          </a:p>
          <a:p>
            <a:r>
              <a:rPr lang="hr-HR" dirty="0"/>
              <a:t>Ovisnost o duhanu vrlo je snažna ovisnost.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071" y="0"/>
            <a:ext cx="3075931" cy="1281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373" y="5088278"/>
            <a:ext cx="2477611" cy="17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74" y="76417"/>
            <a:ext cx="8596668" cy="3880773"/>
          </a:xfrm>
        </p:spPr>
        <p:txBody>
          <a:bodyPr/>
          <a:lstStyle/>
          <a:p>
            <a:r>
              <a:rPr lang="hr-HR" dirty="0"/>
              <a:t>Ovisnost o marihuani (kanabisu)</a:t>
            </a:r>
          </a:p>
          <a:p>
            <a:r>
              <a:rPr lang="hr-HR" dirty="0"/>
              <a:t>Marihuana je najčešće korištena nezakonita droga. Uz dugotrajno uzimanje može se razviti psihološka ovisnost</a:t>
            </a:r>
          </a:p>
          <a:p>
            <a:r>
              <a:rPr lang="hr-HR" dirty="0"/>
              <a:t>Ovisnost o kokainu</a:t>
            </a:r>
          </a:p>
          <a:p>
            <a:r>
              <a:rPr lang="hr-HR" dirty="0"/>
              <a:t>Velike doze kokaina mogu izazvati euforično uzbuđenje ili simptome nalik na shizofreniju. Psihička i tjelesna ovisnost može dovesti do jake ovisnosti.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110" y="2767913"/>
            <a:ext cx="5657905" cy="37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5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588"/>
            <a:ext cx="4431678" cy="4491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560" y="1787611"/>
            <a:ext cx="4790560" cy="47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6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741" y="420130"/>
            <a:ext cx="8007177" cy="60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2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924" y="69270"/>
            <a:ext cx="4623325" cy="2907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36" y="2977227"/>
            <a:ext cx="8596668" cy="3880773"/>
          </a:xfrm>
        </p:spPr>
        <p:txBody>
          <a:bodyPr/>
          <a:lstStyle/>
          <a:p>
            <a:r>
              <a:rPr lang="hr-HR" dirty="0"/>
              <a:t>Međunarodni mjesec borbe protiv ovisnosti - od 15. studenog do 15. prosinca</a:t>
            </a:r>
          </a:p>
          <a:p>
            <a:pPr marL="0" indent="0">
              <a:buNone/>
            </a:pPr>
            <a:r>
              <a:rPr lang="hr-HR" dirty="0"/>
              <a:t> - </a:t>
            </a:r>
            <a:r>
              <a:rPr lang="hr-HR" b="1" dirty="0"/>
              <a:t>cilj: </a:t>
            </a:r>
            <a:r>
              <a:rPr lang="hr-HR" dirty="0"/>
              <a:t>upozoravanje javnosti na problem zlouporabe svih oblika sredstava ovisnosti, a osobito droga </a:t>
            </a:r>
          </a:p>
          <a:p>
            <a:pPr>
              <a:buFontTx/>
              <a:buChar char="-"/>
            </a:pPr>
            <a:r>
              <a:rPr lang="hr-HR" dirty="0"/>
              <a:t>poticanje zdravih stilova života </a:t>
            </a:r>
          </a:p>
          <a:p>
            <a:pPr>
              <a:buFontTx/>
              <a:buChar char="-"/>
            </a:pPr>
            <a:r>
              <a:rPr lang="hr-HR" i="1" dirty="0"/>
              <a:t>ovisnost ne djeluje samo na osobu koja koristi sredstvo ovisnosti, već na cijelu obitelj i društvo u cjelini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416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31" y="2977227"/>
            <a:ext cx="8596668" cy="3880773"/>
          </a:xfrm>
        </p:spPr>
        <p:txBody>
          <a:bodyPr/>
          <a:lstStyle/>
          <a:p>
            <a:r>
              <a:rPr lang="hr-HR" dirty="0" err="1"/>
              <a:t>Psihoaktivne</a:t>
            </a:r>
            <a:r>
              <a:rPr lang="hr-HR" dirty="0"/>
              <a:t> supstance mogu izazvati psihičku i/ili fizičku ovisnost, te razvoj tolerancije</a:t>
            </a:r>
          </a:p>
          <a:p>
            <a:r>
              <a:rPr lang="hr-HR" b="1" dirty="0"/>
              <a:t>Ovisnost - stanje u kojemu osoba ne može funkcionirati bez određene supstance ili aktivnosti</a:t>
            </a:r>
            <a:r>
              <a:rPr lang="hr-HR" dirty="0"/>
              <a:t>. </a:t>
            </a:r>
          </a:p>
          <a:p>
            <a:r>
              <a:rPr lang="hr-HR" dirty="0"/>
              <a:t>Fizička ovisnost – nakon prestanka uzimanja jedne i/ili više </a:t>
            </a:r>
            <a:r>
              <a:rPr lang="hr-HR" dirty="0" err="1"/>
              <a:t>psihoaktivnih</a:t>
            </a:r>
            <a:r>
              <a:rPr lang="hr-HR" dirty="0"/>
              <a:t> tvari zbivaju neugodne tjelesne promjene (apstinencijska kriza)</a:t>
            </a:r>
          </a:p>
          <a:p>
            <a:r>
              <a:rPr lang="hr-HR" dirty="0"/>
              <a:t>Psihička ovisnost -  obuhvaća osjećaj zadovoljstva i želju za ponavljanjem učinka </a:t>
            </a:r>
            <a:r>
              <a:rPr lang="hr-HR" dirty="0" err="1"/>
              <a:t>psihoaktivne</a:t>
            </a:r>
            <a:r>
              <a:rPr lang="hr-HR" dirty="0"/>
              <a:t> tvari ili izbjegavanje nezadovoljstva izazvanog njenim neuzimanjem</a:t>
            </a:r>
          </a:p>
          <a:p>
            <a:r>
              <a:rPr lang="hr-HR" dirty="0"/>
              <a:t>Ovisnost dijelimo na </a:t>
            </a:r>
            <a:r>
              <a:rPr lang="hr-HR" b="1" dirty="0"/>
              <a:t>supstancijalnu i </a:t>
            </a:r>
            <a:r>
              <a:rPr lang="hr-HR" b="1" dirty="0" err="1"/>
              <a:t>nesupstancijalnu</a:t>
            </a:r>
            <a:r>
              <a:rPr lang="hr-HR" b="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3" y="123130"/>
            <a:ext cx="7319482" cy="248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41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3113903"/>
            <a:ext cx="2693481" cy="2545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163" y="2754494"/>
            <a:ext cx="8596668" cy="3880773"/>
          </a:xfrm>
        </p:spPr>
        <p:txBody>
          <a:bodyPr>
            <a:normAutofit/>
          </a:bodyPr>
          <a:lstStyle/>
          <a:p>
            <a:r>
              <a:rPr lang="hr-HR" b="1" dirty="0"/>
              <a:t>Supstancijalne ovisnosti </a:t>
            </a:r>
            <a:r>
              <a:rPr lang="hr-HR" dirty="0"/>
              <a:t>- </a:t>
            </a:r>
            <a:r>
              <a:rPr lang="hr-HR" dirty="0" err="1"/>
              <a:t>psihoaktivne</a:t>
            </a:r>
            <a:r>
              <a:rPr lang="hr-HR" dirty="0"/>
              <a:t> supstance (droge) - kemijske tvari koje djeluju na središnji živčani sustav, što rezultira privremenom promjenom percepcije, raspoloženja, svijesti ili ponašanja. </a:t>
            </a:r>
          </a:p>
          <a:p>
            <a:r>
              <a:rPr lang="hr-HR" dirty="0"/>
              <a:t>Dijelimo ih u dvije skupine:</a:t>
            </a:r>
          </a:p>
          <a:p>
            <a:r>
              <a:rPr lang="hr-HR" dirty="0"/>
              <a:t> </a:t>
            </a:r>
            <a:r>
              <a:rPr lang="hr-HR" b="1" dirty="0"/>
              <a:t>legalne </a:t>
            </a:r>
            <a:r>
              <a:rPr lang="hr-HR" dirty="0"/>
              <a:t>( duhan, alkohol) </a:t>
            </a:r>
          </a:p>
          <a:p>
            <a:r>
              <a:rPr lang="hr-HR" dirty="0"/>
              <a:t> </a:t>
            </a:r>
            <a:r>
              <a:rPr lang="hr-HR" b="1" dirty="0"/>
              <a:t>ilegalne </a:t>
            </a:r>
            <a:r>
              <a:rPr lang="hr-HR" dirty="0"/>
              <a:t>(marihuana, hašiš, LSD, amfetamin, </a:t>
            </a:r>
            <a:r>
              <a:rPr lang="hr-HR" dirty="0" err="1"/>
              <a:t>metamfetamin</a:t>
            </a:r>
            <a:r>
              <a:rPr lang="hr-HR" dirty="0"/>
              <a:t>, MDMA, kokain i heroin, GHB…). </a:t>
            </a:r>
          </a:p>
          <a:p>
            <a:r>
              <a:rPr lang="hr-HR" b="1" dirty="0" err="1"/>
              <a:t>Nesupstancijalne</a:t>
            </a:r>
            <a:r>
              <a:rPr lang="hr-HR" b="1" dirty="0"/>
              <a:t> ovisnosti </a:t>
            </a:r>
            <a:r>
              <a:rPr lang="hr-HR" dirty="0"/>
              <a:t>–- mentalni i ponašajni poremećaji</a:t>
            </a:r>
          </a:p>
          <a:p>
            <a:r>
              <a:rPr lang="hr-HR" b="1" dirty="0"/>
              <a:t>Isključena </a:t>
            </a:r>
            <a:r>
              <a:rPr lang="hr-HR" dirty="0"/>
              <a:t>konzumacija </a:t>
            </a:r>
            <a:r>
              <a:rPr lang="hr-HR" dirty="0" err="1"/>
              <a:t>psihoaktivnih</a:t>
            </a:r>
            <a:r>
              <a:rPr lang="hr-HR" dirty="0"/>
              <a:t> supstanci</a:t>
            </a:r>
          </a:p>
          <a:p>
            <a:r>
              <a:rPr lang="hr-HR" dirty="0"/>
              <a:t>ovisnosti s područja kockanja i klađenja, ovisnosti o internetu, video igrama, kupovanju i sl.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953" y="-91398"/>
            <a:ext cx="4701430" cy="25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4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Znakovi pojavljivanja bolesti ovisnosti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Najuočljiviji znak početka razvijanja bolesti ovisnosti kod djece, adolescenata i odraslih osoba je promjena ponašanja.</a:t>
            </a:r>
          </a:p>
          <a:p>
            <a:r>
              <a:rPr lang="hr-HR" dirty="0"/>
              <a:t> Roditelji trebaju obratiti pažnju na sljedeće:</a:t>
            </a:r>
          </a:p>
          <a:p>
            <a:r>
              <a:rPr lang="hr-HR" dirty="0"/>
              <a:t>Uspjeh u školi</a:t>
            </a:r>
          </a:p>
          <a:p>
            <a:r>
              <a:rPr lang="hr-HR" dirty="0"/>
              <a:t>Redovitost odlazaka u školu</a:t>
            </a:r>
          </a:p>
          <a:p>
            <a:r>
              <a:rPr lang="hr-HR" dirty="0"/>
              <a:t>Količinu novaca kojom djeca raspolažu i na što ga troše</a:t>
            </a:r>
          </a:p>
          <a:p>
            <a:r>
              <a:rPr lang="hr-HR" dirty="0"/>
              <a:t>Promjene u običajnim socijalnim aktivnostima (izlasci, vrijeme izbivanja iz kuće, socijalne aktivnosti – prijatelji)</a:t>
            </a:r>
          </a:p>
          <a:p>
            <a:r>
              <a:rPr lang="hr-HR" dirty="0"/>
              <a:t>Bolest ovisnosti ne nastaje odjednom. To je proces za koji je potrebno vrijeme. Što ranija reakcija roditelja i okoline najbolji je put prema izlječenju.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966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070" y="-175308"/>
            <a:ext cx="4118919" cy="2335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Rezolucijom 42/112 od 7. listopada 1987. Generalna skupština UN-a obilježila je 26. lipnja Međunarodnim danom borbe protiv zlouporabe droga i međunarodnim trgovanjem drogama.</a:t>
            </a:r>
          </a:p>
          <a:p>
            <a:endParaRPr lang="hr-HR" dirty="0"/>
          </a:p>
          <a:p>
            <a:r>
              <a:rPr lang="hr-HR" dirty="0"/>
              <a:t>Procjene UNODC-a govore o više od 280 milijuna osoba u svijetu koje koriste droge. Uporaba droga  uništava pojedinca, obitelj, socijalnu zajednicu; potiče razvijanje bolesti ovisnosti, umanjuje kvalitetu života i uzrokuje preranu smrt.</a:t>
            </a:r>
          </a:p>
          <a:p>
            <a:r>
              <a:rPr lang="hr-HR" dirty="0"/>
              <a:t>U Hrvatskoj se procjenjuje da ima oko 15 000 osoba koje koriste droge. Ali u Hrvatskoj procjene govore i o više od 200 000 alkoholičara. U Hrvatskoj gotovo svaka 3 osoba puši. Svatko osobno morao bi donijeti odluku o svom zdravom životu, o svom stavu prema drogama.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616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Ovisnost o internetu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39" y="2977227"/>
            <a:ext cx="8596668" cy="3880773"/>
          </a:xfrm>
        </p:spPr>
        <p:txBody>
          <a:bodyPr/>
          <a:lstStyle/>
          <a:p>
            <a:r>
              <a:rPr lang="hr-HR" dirty="0"/>
              <a:t>Ovisnost o internetu je prekomjerno korištenje interneta računalom, mobitelom, tabletom i sličnim uređajima. Ovisnost o internetu uzrokuje teškoće u svakodnevnom životu i narušava mentalno i tjelesno zdravlje kao i socijalne odnose.</a:t>
            </a:r>
          </a:p>
          <a:p>
            <a:r>
              <a:rPr lang="hr-HR" dirty="0"/>
              <a:t>Ovisnost o internetu - gubitka kontrole duljine korištenja interneta i korištenje interneta dulje od željenog i planiranog. </a:t>
            </a:r>
          </a:p>
          <a:p>
            <a:r>
              <a:rPr lang="hr-HR" dirty="0"/>
              <a:t>O ovisnosti o internetu govori se ako se na internetu provodi više od 3 sata slobodnog vremena, ili vremena koje nije vezano za učenje.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860" y="-91092"/>
            <a:ext cx="3309807" cy="3068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9" y="123415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„ODREDITE JEDAN OBITELJSKI e – NEOVISAN DAN ! POVREMENO SE „ISKLJUČITE“. BUDITE e- NEOVISNI !  ISKORISTITE DOBIVENO VRIJEME DRUGAČIJE ! „</a:t>
            </a:r>
          </a:p>
          <a:p>
            <a:r>
              <a:rPr lang="hr-HR" dirty="0"/>
              <a:t>Živite zdravo i mislite na svoje zdravlje !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603" y="4051548"/>
            <a:ext cx="4747932" cy="237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509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721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Školski preventivni program</vt:lpstr>
      <vt:lpstr>PowerPoint Presentation</vt:lpstr>
      <vt:lpstr>PowerPoint Presentation</vt:lpstr>
      <vt:lpstr>PowerPoint Presentation</vt:lpstr>
      <vt:lpstr>PowerPoint Presentation</vt:lpstr>
      <vt:lpstr>Znakovi pojavljivanja bolesti ovisnosti </vt:lpstr>
      <vt:lpstr>PowerPoint Presentation</vt:lpstr>
      <vt:lpstr>Ovisnost o internetu</vt:lpstr>
      <vt:lpstr>PowerPoint Presentation</vt:lpstr>
      <vt:lpstr>Pušenje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Školski preventivni program</dc:title>
  <dc:creator>OŠ_Milana_Begovića</dc:creator>
  <cp:lastModifiedBy>Jelena Matas</cp:lastModifiedBy>
  <cp:revision>11</cp:revision>
  <dcterms:created xsi:type="dcterms:W3CDTF">2022-11-23T09:40:26Z</dcterms:created>
  <dcterms:modified xsi:type="dcterms:W3CDTF">2025-01-31T11:33:23Z</dcterms:modified>
</cp:coreProperties>
</file>